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645" autoAdjust="0"/>
  </p:normalViewPr>
  <p:slideViewPr>
    <p:cSldViewPr snapToGrid="0">
      <p:cViewPr varScale="1">
        <p:scale>
          <a:sx n="86" d="100"/>
          <a:sy n="86" d="100"/>
        </p:scale>
        <p:origin x="72"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2AD25-3C13-4CC8-8ECC-771E3241B850}"/>
              </a:ext>
            </a:extLst>
          </p:cNvPr>
          <p:cNvPicPr>
            <a:picLocks noChangeAspect="1"/>
          </p:cNvPicPr>
          <p:nvPr/>
        </p:nvPicPr>
        <p:blipFill>
          <a:blip r:embed="rId2"/>
          <a:stretch>
            <a:fillRect/>
          </a:stretch>
        </p:blipFill>
        <p:spPr>
          <a:xfrm>
            <a:off x="1953086" y="0"/>
            <a:ext cx="10238913" cy="6876495"/>
          </a:xfrm>
          <a:prstGeom prst="rect">
            <a:avLst/>
          </a:prstGeom>
        </p:spPr>
      </p:pic>
      <p:sp>
        <p:nvSpPr>
          <p:cNvPr id="2" name="Title 1">
            <a:extLst>
              <a:ext uri="{FF2B5EF4-FFF2-40B4-BE49-F238E27FC236}">
                <a16:creationId xmlns:a16="http://schemas.microsoft.com/office/drawing/2014/main" id="{DAD6DC02-CC9B-487C-8A32-36CA014A26AA}"/>
              </a:ext>
            </a:extLst>
          </p:cNvPr>
          <p:cNvSpPr>
            <a:spLocks noGrp="1"/>
          </p:cNvSpPr>
          <p:nvPr>
            <p:ph type="ctrTitle"/>
          </p:nvPr>
        </p:nvSpPr>
        <p:spPr/>
        <p:txBody>
          <a:bodyPr/>
          <a:lstStyle/>
          <a:p>
            <a:r>
              <a:rPr lang="en-IN" b="1" dirty="0"/>
              <a:t>          </a:t>
            </a:r>
            <a:r>
              <a:rPr lang="en-IN" b="1" dirty="0">
                <a:solidFill>
                  <a:srgbClr val="FF0000"/>
                </a:solidFill>
              </a:rPr>
              <a:t>T</a:t>
            </a:r>
            <a:r>
              <a:rPr lang="en-IN" b="1" dirty="0"/>
              <a:t>ransit </a:t>
            </a:r>
            <a:r>
              <a:rPr lang="en-IN" b="1" dirty="0">
                <a:solidFill>
                  <a:srgbClr val="FF0000"/>
                </a:solidFill>
              </a:rPr>
              <a:t>a</a:t>
            </a:r>
            <a:r>
              <a:rPr lang="en-IN" b="1" dirty="0"/>
              <a:t>pplicatio</a:t>
            </a:r>
            <a:r>
              <a:rPr lang="en-IN" b="1" dirty="0">
                <a:solidFill>
                  <a:srgbClr val="FF0000"/>
                </a:solidFill>
              </a:rPr>
              <a:t>n</a:t>
            </a:r>
          </a:p>
        </p:txBody>
      </p:sp>
      <p:sp>
        <p:nvSpPr>
          <p:cNvPr id="3" name="Subtitle 2">
            <a:extLst>
              <a:ext uri="{FF2B5EF4-FFF2-40B4-BE49-F238E27FC236}">
                <a16:creationId xmlns:a16="http://schemas.microsoft.com/office/drawing/2014/main" id="{97D504DF-8960-41A3-BC09-CC6ED6837C36}"/>
              </a:ext>
            </a:extLst>
          </p:cNvPr>
          <p:cNvSpPr>
            <a:spLocks noGrp="1"/>
          </p:cNvSpPr>
          <p:nvPr>
            <p:ph type="subTitle" idx="1"/>
          </p:nvPr>
        </p:nvSpPr>
        <p:spPr>
          <a:xfrm>
            <a:off x="2891297" y="3537467"/>
            <a:ext cx="9066924" cy="2943232"/>
          </a:xfrm>
        </p:spPr>
        <p:txBody>
          <a:bodyPr>
            <a:noAutofit/>
          </a:bodyPr>
          <a:lstStyle/>
          <a:p>
            <a:r>
              <a:rPr lang="en-IN" sz="1800" b="1" dirty="0"/>
              <a:t>          Term  name </a:t>
            </a:r>
            <a:r>
              <a:rPr lang="en-IN" sz="1800" b="1" dirty="0">
                <a:solidFill>
                  <a:srgbClr val="FFFF00"/>
                </a:solidFill>
              </a:rPr>
              <a:t>:</a:t>
            </a:r>
          </a:p>
          <a:p>
            <a:r>
              <a:rPr lang="en-IN" sz="1800" b="1" dirty="0">
                <a:solidFill>
                  <a:srgbClr val="FFFF00"/>
                </a:solidFill>
              </a:rPr>
              <a:t>                                  </a:t>
            </a:r>
            <a:r>
              <a:rPr lang="en-IN" sz="1800" b="1" dirty="0">
                <a:solidFill>
                  <a:srgbClr val="FF0000"/>
                </a:solidFill>
              </a:rPr>
              <a:t>b</a:t>
            </a:r>
            <a:r>
              <a:rPr lang="en-IN" sz="1800" b="1" dirty="0">
                <a:solidFill>
                  <a:schemeClr val="tx1"/>
                </a:solidFill>
              </a:rPr>
              <a:t>ite N </a:t>
            </a:r>
            <a:r>
              <a:rPr lang="en-IN" sz="1800" b="1" dirty="0">
                <a:solidFill>
                  <a:srgbClr val="FF0000"/>
                </a:solidFill>
              </a:rPr>
              <a:t>b</a:t>
            </a:r>
            <a:r>
              <a:rPr lang="en-IN" sz="1800" b="1" dirty="0">
                <a:solidFill>
                  <a:schemeClr val="tx1"/>
                </a:solidFill>
              </a:rPr>
              <a:t>ytes                       </a:t>
            </a:r>
            <a:r>
              <a:rPr lang="en-IN" sz="1800" b="1" dirty="0"/>
              <a:t> 	Coders</a:t>
            </a:r>
            <a:r>
              <a:rPr lang="en-IN" sz="1800" b="1" dirty="0">
                <a:solidFill>
                  <a:schemeClr val="tx1"/>
                </a:solidFill>
              </a:rPr>
              <a:t>:  </a:t>
            </a:r>
            <a:r>
              <a:rPr lang="en-IN" sz="1800" b="1" dirty="0">
                <a:solidFill>
                  <a:srgbClr val="FF0000"/>
                </a:solidFill>
              </a:rPr>
              <a:t>k</a:t>
            </a:r>
            <a:r>
              <a:rPr lang="en-IN" sz="1800" b="1" dirty="0">
                <a:solidFill>
                  <a:schemeClr val="tx1"/>
                </a:solidFill>
              </a:rPr>
              <a:t>ali </a:t>
            </a:r>
            <a:r>
              <a:rPr lang="en-IN" sz="1800" b="1" dirty="0">
                <a:solidFill>
                  <a:srgbClr val="FF0000"/>
                </a:solidFill>
              </a:rPr>
              <a:t>k</a:t>
            </a:r>
            <a:r>
              <a:rPr lang="en-IN" sz="1800" b="1" dirty="0">
                <a:solidFill>
                  <a:schemeClr val="tx1"/>
                </a:solidFill>
              </a:rPr>
              <a:t>ousik.</a:t>
            </a:r>
            <a:r>
              <a:rPr lang="en-IN" sz="1800" b="1" dirty="0">
                <a:solidFill>
                  <a:srgbClr val="FF0000"/>
                </a:solidFill>
              </a:rPr>
              <a:t>t</a:t>
            </a:r>
          </a:p>
          <a:p>
            <a:r>
              <a:rPr lang="en-IN" sz="1800" b="1" dirty="0">
                <a:solidFill>
                  <a:srgbClr val="FF0000"/>
                </a:solidFill>
              </a:rPr>
              <a:t>             </a:t>
            </a:r>
            <a:r>
              <a:rPr lang="en-IN" sz="1800" b="1" dirty="0">
                <a:solidFill>
                  <a:schemeClr val="tx1"/>
                </a:solidFill>
              </a:rPr>
              <a:t> </a:t>
            </a:r>
            <a:r>
              <a:rPr lang="en-IN" sz="1800" b="1" dirty="0"/>
              <a:t>Theme:</a:t>
            </a:r>
            <a:r>
              <a:rPr lang="en-IN" sz="1800" b="1" dirty="0">
                <a:solidFill>
                  <a:schemeClr val="tx1"/>
                </a:solidFill>
              </a:rPr>
              <a:t>					                </a:t>
            </a:r>
            <a:r>
              <a:rPr lang="en-IN" sz="1800" b="1" dirty="0" err="1">
                <a:solidFill>
                  <a:srgbClr val="FF0000"/>
                </a:solidFill>
              </a:rPr>
              <a:t>a</a:t>
            </a:r>
            <a:r>
              <a:rPr lang="en-IN" sz="1800" b="1" dirty="0" err="1">
                <a:solidFill>
                  <a:schemeClr val="tx1"/>
                </a:solidFill>
              </a:rPr>
              <a:t>sHwin</a:t>
            </a:r>
            <a:r>
              <a:rPr lang="en-IN" sz="1800" b="1" dirty="0">
                <a:solidFill>
                  <a:schemeClr val="tx1"/>
                </a:solidFill>
              </a:rPr>
              <a:t> </a:t>
            </a:r>
            <a:r>
              <a:rPr lang="en-IN" sz="1800" b="1" dirty="0" err="1">
                <a:solidFill>
                  <a:srgbClr val="FF0000"/>
                </a:solidFill>
              </a:rPr>
              <a:t>k</a:t>
            </a:r>
            <a:r>
              <a:rPr lang="en-IN" sz="1800" b="1" dirty="0" err="1">
                <a:solidFill>
                  <a:schemeClr val="tx1"/>
                </a:solidFill>
              </a:rPr>
              <a:t>umar.</a:t>
            </a:r>
            <a:r>
              <a:rPr lang="en-IN" sz="1800" b="1" dirty="0" err="1">
                <a:solidFill>
                  <a:srgbClr val="FF0000"/>
                </a:solidFill>
              </a:rPr>
              <a:t>m</a:t>
            </a:r>
            <a:endParaRPr lang="en-IN" sz="1800" b="1" dirty="0">
              <a:solidFill>
                <a:srgbClr val="FF0000"/>
              </a:solidFill>
            </a:endParaRPr>
          </a:p>
          <a:p>
            <a:r>
              <a:rPr lang="en-IN" sz="1800" b="1" dirty="0">
                <a:solidFill>
                  <a:schemeClr val="tx1"/>
                </a:solidFill>
              </a:rPr>
              <a:t>	        </a:t>
            </a:r>
            <a:r>
              <a:rPr lang="en-IN" sz="1800" b="1" dirty="0">
                <a:solidFill>
                  <a:srgbClr val="FF0000"/>
                </a:solidFill>
              </a:rPr>
              <a:t>t</a:t>
            </a:r>
            <a:r>
              <a:rPr lang="en-IN" sz="1800" b="1" dirty="0">
                <a:solidFill>
                  <a:schemeClr val="tx1"/>
                </a:solidFill>
              </a:rPr>
              <a:t>ransportation </a:t>
            </a:r>
            <a:r>
              <a:rPr lang="en-IN" sz="1800" b="1" dirty="0">
                <a:solidFill>
                  <a:srgbClr val="FF0000"/>
                </a:solidFill>
              </a:rPr>
              <a:t>t</a:t>
            </a:r>
            <a:r>
              <a:rPr lang="en-IN" sz="1800" b="1" dirty="0">
                <a:solidFill>
                  <a:schemeClr val="tx1"/>
                </a:solidFill>
              </a:rPr>
              <a:t>rack                                         </a:t>
            </a:r>
            <a:r>
              <a:rPr lang="en-IN" sz="1800" b="1" dirty="0" err="1">
                <a:solidFill>
                  <a:srgbClr val="FF0000"/>
                </a:solidFill>
              </a:rPr>
              <a:t>a</a:t>
            </a:r>
            <a:r>
              <a:rPr lang="en-IN" sz="1800" b="1" dirty="0" err="1">
                <a:solidFill>
                  <a:schemeClr val="tx1"/>
                </a:solidFill>
              </a:rPr>
              <a:t>ngles</a:t>
            </a:r>
            <a:r>
              <a:rPr lang="en-IN" sz="1800" b="1" dirty="0" err="1">
                <a:solidFill>
                  <a:srgbClr val="FF0000"/>
                </a:solidFill>
              </a:rPr>
              <a:t>v</a:t>
            </a:r>
            <a:r>
              <a:rPr lang="en-IN" sz="1800" b="1" dirty="0" err="1">
                <a:solidFill>
                  <a:schemeClr val="tx1"/>
                </a:solidFill>
              </a:rPr>
              <a:t>ar</a:t>
            </a:r>
            <a:r>
              <a:rPr lang="en-IN" sz="1800" b="1" dirty="0">
                <a:solidFill>
                  <a:schemeClr val="tx1"/>
                </a:solidFill>
              </a:rPr>
              <a:t> </a:t>
            </a:r>
            <a:r>
              <a:rPr lang="en-IN" sz="1800" b="1" dirty="0" err="1">
                <a:solidFill>
                  <a:srgbClr val="FF0000"/>
                </a:solidFill>
              </a:rPr>
              <a:t>a</a:t>
            </a:r>
            <a:r>
              <a:rPr lang="en-IN" sz="1800" b="1" dirty="0" err="1">
                <a:solidFill>
                  <a:schemeClr val="tx1"/>
                </a:solidFill>
              </a:rPr>
              <a:t>.</a:t>
            </a:r>
            <a:r>
              <a:rPr lang="en-IN" sz="1800" b="1" dirty="0" err="1">
                <a:solidFill>
                  <a:srgbClr val="FF0000"/>
                </a:solidFill>
              </a:rPr>
              <a:t>c</a:t>
            </a:r>
            <a:endParaRPr lang="en-IN" sz="1800" b="1" dirty="0">
              <a:solidFill>
                <a:srgbClr val="FF0000"/>
              </a:solidFill>
            </a:endParaRPr>
          </a:p>
          <a:p>
            <a:r>
              <a:rPr lang="en-IN" sz="1800" b="1" dirty="0">
                <a:solidFill>
                  <a:schemeClr val="tx1"/>
                </a:solidFill>
              </a:rPr>
              <a:t>                                                                                                           </a:t>
            </a:r>
            <a:r>
              <a:rPr lang="en-IN" sz="1800" b="1" dirty="0">
                <a:solidFill>
                  <a:srgbClr val="FF0000"/>
                </a:solidFill>
              </a:rPr>
              <a:t>g</a:t>
            </a:r>
            <a:r>
              <a:rPr lang="en-IN" sz="1800" b="1" dirty="0">
                <a:solidFill>
                  <a:schemeClr val="tx1"/>
                </a:solidFill>
              </a:rPr>
              <a:t>uru </a:t>
            </a:r>
            <a:r>
              <a:rPr lang="en-IN" sz="1800" b="1" dirty="0" err="1">
                <a:solidFill>
                  <a:srgbClr val="FF0000"/>
                </a:solidFill>
              </a:rPr>
              <a:t>s</a:t>
            </a:r>
            <a:r>
              <a:rPr lang="en-IN" sz="1800" b="1" dirty="0" err="1">
                <a:solidFill>
                  <a:schemeClr val="tx1"/>
                </a:solidFill>
              </a:rPr>
              <a:t>ankar</a:t>
            </a:r>
            <a:r>
              <a:rPr lang="en-IN" sz="1800" b="1" dirty="0">
                <a:solidFill>
                  <a:schemeClr val="tx1"/>
                </a:solidFill>
              </a:rPr>
              <a:t> . </a:t>
            </a:r>
            <a:r>
              <a:rPr lang="en-IN" sz="1800" b="1" dirty="0">
                <a:solidFill>
                  <a:srgbClr val="FF0000"/>
                </a:solidFill>
              </a:rPr>
              <a:t>s</a:t>
            </a:r>
          </a:p>
          <a:p>
            <a:endParaRPr lang="en-IN" sz="1800" b="1" dirty="0">
              <a:solidFill>
                <a:schemeClr val="tx1"/>
              </a:solidFill>
            </a:endParaRPr>
          </a:p>
          <a:p>
            <a:endParaRPr lang="en-IN" sz="1800" b="1" dirty="0">
              <a:solidFill>
                <a:schemeClr val="tx1"/>
              </a:solidFill>
            </a:endParaRPr>
          </a:p>
          <a:p>
            <a:endParaRPr lang="en-IN" sz="1800" b="1" dirty="0"/>
          </a:p>
        </p:txBody>
      </p:sp>
    </p:spTree>
    <p:extLst>
      <p:ext uri="{BB962C8B-B14F-4D97-AF65-F5344CB8AC3E}">
        <p14:creationId xmlns:p14="http://schemas.microsoft.com/office/powerpoint/2010/main" val="398132947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31B68A-0F45-4DC4-A73E-D6BF9A9C215D}"/>
              </a:ext>
            </a:extLst>
          </p:cNvPr>
          <p:cNvPicPr>
            <a:picLocks noChangeAspect="1"/>
          </p:cNvPicPr>
          <p:nvPr/>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C683F020-323E-4639-928C-7A96EC0D8C26}"/>
              </a:ext>
            </a:extLst>
          </p:cNvPr>
          <p:cNvSpPr>
            <a:spLocks noGrp="1"/>
          </p:cNvSpPr>
          <p:nvPr>
            <p:ph type="title"/>
          </p:nvPr>
        </p:nvSpPr>
        <p:spPr/>
        <p:txBody>
          <a:bodyPr/>
          <a:lstStyle/>
          <a:p>
            <a:r>
              <a:rPr lang="en-IN" dirty="0"/>
              <a:t>    </a:t>
            </a:r>
            <a:r>
              <a:rPr lang="en-IN" dirty="0">
                <a:solidFill>
                  <a:srgbClr val="FF0000"/>
                </a:solidFill>
              </a:rPr>
              <a:t>I</a:t>
            </a:r>
            <a:r>
              <a:rPr lang="en-IN" dirty="0"/>
              <a:t>ntroduction </a:t>
            </a:r>
            <a:r>
              <a:rPr lang="en-IN" dirty="0">
                <a:solidFill>
                  <a:srgbClr val="FF0000"/>
                </a:solidFill>
              </a:rPr>
              <a:t>w</a:t>
            </a:r>
            <a:r>
              <a:rPr lang="en-IN" dirty="0"/>
              <a:t>ith </a:t>
            </a:r>
            <a:r>
              <a:rPr lang="en-IN" dirty="0">
                <a:solidFill>
                  <a:srgbClr val="FF0000"/>
                </a:solidFill>
              </a:rPr>
              <a:t>p</a:t>
            </a:r>
            <a:r>
              <a:rPr lang="en-IN" dirty="0"/>
              <a:t>roblem </a:t>
            </a:r>
            <a:r>
              <a:rPr lang="en-IN" dirty="0">
                <a:solidFill>
                  <a:srgbClr val="FF0000"/>
                </a:solidFill>
              </a:rPr>
              <a:t>s</a:t>
            </a:r>
            <a:r>
              <a:rPr lang="en-IN" dirty="0"/>
              <a:t>tatement</a:t>
            </a:r>
          </a:p>
        </p:txBody>
      </p:sp>
      <p:sp>
        <p:nvSpPr>
          <p:cNvPr id="3" name="Content Placeholder 2">
            <a:extLst>
              <a:ext uri="{FF2B5EF4-FFF2-40B4-BE49-F238E27FC236}">
                <a16:creationId xmlns:a16="http://schemas.microsoft.com/office/drawing/2014/main" id="{AEA09E2F-429A-41A2-A85E-D179ED79F76C}"/>
              </a:ext>
            </a:extLst>
          </p:cNvPr>
          <p:cNvSpPr>
            <a:spLocks noGrp="1"/>
          </p:cNvSpPr>
          <p:nvPr>
            <p:ph idx="1"/>
          </p:nvPr>
        </p:nvSpPr>
        <p:spPr/>
        <p:txBody>
          <a:bodyPr/>
          <a:lstStyle/>
          <a:p>
            <a:pPr marL="0" indent="0">
              <a:buNone/>
            </a:pPr>
            <a:r>
              <a:rPr lang="en-IN" b="1" dirty="0">
                <a:solidFill>
                  <a:srgbClr val="FF0000"/>
                </a:solidFill>
              </a:rPr>
              <a:t>GTFS </a:t>
            </a:r>
            <a:r>
              <a:rPr lang="en-IN" b="1" dirty="0"/>
              <a:t>– </a:t>
            </a:r>
            <a:r>
              <a:rPr lang="en-IN" b="1" dirty="0">
                <a:solidFill>
                  <a:srgbClr val="FFC000"/>
                </a:solidFill>
              </a:rPr>
              <a:t>General Transit Feed Specification </a:t>
            </a:r>
          </a:p>
          <a:p>
            <a:pPr marL="0" indent="0">
              <a:buNone/>
            </a:pPr>
            <a:r>
              <a:rPr lang="en-IN" dirty="0"/>
              <a:t>	</a:t>
            </a:r>
            <a:r>
              <a:rPr lang="en-IN" sz="2800" b="1" dirty="0"/>
              <a:t>An application to provide various transit feeds and schedules of transportation. Use GPRS to track the modes of transportation to provide users a clear view of the transport system.</a:t>
            </a:r>
          </a:p>
          <a:p>
            <a:pPr marL="0" indent="0">
              <a:buNone/>
            </a:pPr>
            <a:endParaRPr lang="en-IN" dirty="0"/>
          </a:p>
        </p:txBody>
      </p:sp>
    </p:spTree>
    <p:extLst>
      <p:ext uri="{BB962C8B-B14F-4D97-AF65-F5344CB8AC3E}">
        <p14:creationId xmlns:p14="http://schemas.microsoft.com/office/powerpoint/2010/main" val="272251772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5C4402-0749-422A-A0A4-193796E305FB}"/>
              </a:ext>
            </a:extLst>
          </p:cNvPr>
          <p:cNvPicPr>
            <a:picLocks noChangeAspect="1"/>
          </p:cNvPicPr>
          <p:nvPr/>
        </p:nvPicPr>
        <p:blipFill>
          <a:blip r:embed="rId2"/>
          <a:stretch>
            <a:fillRect/>
          </a:stretch>
        </p:blipFill>
        <p:spPr>
          <a:xfrm>
            <a:off x="1141412" y="0"/>
            <a:ext cx="11050588" cy="6858000"/>
          </a:xfrm>
          <a:prstGeom prst="rect">
            <a:avLst/>
          </a:prstGeom>
        </p:spPr>
      </p:pic>
      <p:sp>
        <p:nvSpPr>
          <p:cNvPr id="2" name="Title 1">
            <a:extLst>
              <a:ext uri="{FF2B5EF4-FFF2-40B4-BE49-F238E27FC236}">
                <a16:creationId xmlns:a16="http://schemas.microsoft.com/office/drawing/2014/main" id="{8C3B503C-8A18-43F1-9D9E-035940FF9A07}"/>
              </a:ext>
            </a:extLst>
          </p:cNvPr>
          <p:cNvSpPr>
            <a:spLocks noGrp="1"/>
          </p:cNvSpPr>
          <p:nvPr>
            <p:ph type="title"/>
          </p:nvPr>
        </p:nvSpPr>
        <p:spPr/>
        <p:txBody>
          <a:bodyPr/>
          <a:lstStyle/>
          <a:p>
            <a:r>
              <a:rPr lang="en-IN" b="1" dirty="0">
                <a:solidFill>
                  <a:schemeClr val="bg1"/>
                </a:solidFill>
              </a:rPr>
              <a:t>Tools used in                  </a:t>
            </a:r>
          </a:p>
        </p:txBody>
      </p:sp>
      <p:sp>
        <p:nvSpPr>
          <p:cNvPr id="3" name="Content Placeholder 2">
            <a:extLst>
              <a:ext uri="{FF2B5EF4-FFF2-40B4-BE49-F238E27FC236}">
                <a16:creationId xmlns:a16="http://schemas.microsoft.com/office/drawing/2014/main" id="{75D3C619-0795-4685-8454-FF40D34B4346}"/>
              </a:ext>
            </a:extLst>
          </p:cNvPr>
          <p:cNvSpPr>
            <a:spLocks noGrp="1"/>
          </p:cNvSpPr>
          <p:nvPr>
            <p:ph idx="1"/>
          </p:nvPr>
        </p:nvSpPr>
        <p:spPr/>
        <p:txBody>
          <a:bodyPr/>
          <a:lstStyle/>
          <a:p>
            <a:pPr marL="457200" indent="-457200">
              <a:buFont typeface="+mj-lt"/>
              <a:buAutoNum type="arabicPeriod"/>
            </a:pPr>
            <a:r>
              <a:rPr lang="en-IN" b="1" dirty="0">
                <a:solidFill>
                  <a:srgbClr val="FF0000"/>
                </a:solidFill>
              </a:rPr>
              <a:t>A</a:t>
            </a:r>
            <a:r>
              <a:rPr lang="en-IN" b="1" dirty="0">
                <a:solidFill>
                  <a:schemeClr val="bg1"/>
                </a:solidFill>
              </a:rPr>
              <a:t>ndroid </a:t>
            </a:r>
            <a:r>
              <a:rPr lang="en-IN" b="1" dirty="0">
                <a:solidFill>
                  <a:srgbClr val="FF0000"/>
                </a:solidFill>
              </a:rPr>
              <a:t>S</a:t>
            </a:r>
            <a:r>
              <a:rPr lang="en-IN" b="1" dirty="0">
                <a:solidFill>
                  <a:schemeClr val="bg1"/>
                </a:solidFill>
              </a:rPr>
              <a:t>tudio</a:t>
            </a:r>
          </a:p>
          <a:p>
            <a:pPr marL="457200" indent="-457200">
              <a:buFont typeface="+mj-lt"/>
              <a:buAutoNum type="arabicPeriod"/>
            </a:pPr>
            <a:r>
              <a:rPr lang="en-IN" b="1" dirty="0">
                <a:solidFill>
                  <a:srgbClr val="FF0000"/>
                </a:solidFill>
              </a:rPr>
              <a:t>F</a:t>
            </a:r>
            <a:r>
              <a:rPr lang="en-IN" b="1" dirty="0">
                <a:solidFill>
                  <a:schemeClr val="bg1"/>
                </a:solidFill>
              </a:rPr>
              <a:t>irebase</a:t>
            </a:r>
          </a:p>
          <a:p>
            <a:pPr marL="457200" indent="-457200">
              <a:buFont typeface="+mj-lt"/>
              <a:buAutoNum type="arabicPeriod"/>
            </a:pPr>
            <a:r>
              <a:rPr lang="en-IN" b="1" dirty="0">
                <a:solidFill>
                  <a:srgbClr val="FF0000"/>
                </a:solidFill>
              </a:rPr>
              <a:t>R</a:t>
            </a:r>
            <a:r>
              <a:rPr lang="en-IN" b="1" dirty="0">
                <a:solidFill>
                  <a:schemeClr val="bg1"/>
                </a:solidFill>
              </a:rPr>
              <a:t>ailway </a:t>
            </a:r>
            <a:r>
              <a:rPr lang="en-IN" b="1" dirty="0">
                <a:solidFill>
                  <a:srgbClr val="FF0000"/>
                </a:solidFill>
              </a:rPr>
              <a:t>A</a:t>
            </a:r>
            <a:r>
              <a:rPr lang="en-IN" b="1" dirty="0">
                <a:solidFill>
                  <a:schemeClr val="bg1"/>
                </a:solidFill>
              </a:rPr>
              <a:t>PI</a:t>
            </a:r>
          </a:p>
          <a:p>
            <a:pPr marL="457200" indent="-457200">
              <a:buFont typeface="+mj-lt"/>
              <a:buAutoNum type="arabicPeriod"/>
            </a:pPr>
            <a:r>
              <a:rPr lang="en-IN" b="1" dirty="0">
                <a:solidFill>
                  <a:srgbClr val="FF0000"/>
                </a:solidFill>
              </a:rPr>
              <a:t>B</a:t>
            </a:r>
            <a:r>
              <a:rPr lang="en-IN" b="1" dirty="0">
                <a:solidFill>
                  <a:schemeClr val="bg1"/>
                </a:solidFill>
              </a:rPr>
              <a:t>us </a:t>
            </a:r>
            <a:r>
              <a:rPr lang="en-IN" b="1" dirty="0">
                <a:solidFill>
                  <a:srgbClr val="FF0000"/>
                </a:solidFill>
              </a:rPr>
              <a:t>T</a:t>
            </a:r>
            <a:r>
              <a:rPr lang="en-IN" b="1" dirty="0">
                <a:solidFill>
                  <a:schemeClr val="bg1"/>
                </a:solidFill>
              </a:rPr>
              <a:t>ransit </a:t>
            </a:r>
            <a:r>
              <a:rPr lang="en-IN" b="1" dirty="0">
                <a:solidFill>
                  <a:srgbClr val="FF0000"/>
                </a:solidFill>
              </a:rPr>
              <a:t>F</a:t>
            </a:r>
            <a:r>
              <a:rPr lang="en-IN" b="1" dirty="0">
                <a:solidFill>
                  <a:schemeClr val="bg1"/>
                </a:solidFill>
              </a:rPr>
              <a:t>eed </a:t>
            </a:r>
          </a:p>
        </p:txBody>
      </p:sp>
    </p:spTree>
    <p:extLst>
      <p:ext uri="{BB962C8B-B14F-4D97-AF65-F5344CB8AC3E}">
        <p14:creationId xmlns:p14="http://schemas.microsoft.com/office/powerpoint/2010/main" val="18535972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A44B4D-7A3A-4DB1-9A32-EED69DEC41BD}"/>
              </a:ext>
            </a:extLst>
          </p:cNvPr>
          <p:cNvPicPr>
            <a:picLocks noChangeAspect="1"/>
          </p:cNvPicPr>
          <p:nvPr/>
        </p:nvPicPr>
        <p:blipFill>
          <a:blip r:embed="rId2"/>
          <a:stretch>
            <a:fillRect/>
          </a:stretch>
        </p:blipFill>
        <p:spPr>
          <a:xfrm>
            <a:off x="959330" y="0"/>
            <a:ext cx="10273339" cy="6858000"/>
          </a:xfrm>
          <a:prstGeom prst="rect">
            <a:avLst/>
          </a:prstGeom>
        </p:spPr>
      </p:pic>
      <p:sp>
        <p:nvSpPr>
          <p:cNvPr id="2" name="Title 1">
            <a:extLst>
              <a:ext uri="{FF2B5EF4-FFF2-40B4-BE49-F238E27FC236}">
                <a16:creationId xmlns:a16="http://schemas.microsoft.com/office/drawing/2014/main" id="{E99E9558-8FF3-42CF-B2A4-436B7ACEC8C1}"/>
              </a:ext>
            </a:extLst>
          </p:cNvPr>
          <p:cNvSpPr>
            <a:spLocks noGrp="1"/>
          </p:cNvSpPr>
          <p:nvPr>
            <p:ph type="title"/>
          </p:nvPr>
        </p:nvSpPr>
        <p:spPr/>
        <p:txBody>
          <a:bodyPr/>
          <a:lstStyle/>
          <a:p>
            <a:r>
              <a:rPr lang="en-IN" dirty="0">
                <a:solidFill>
                  <a:srgbClr val="FF0000"/>
                </a:solidFill>
              </a:rPr>
              <a:t>Transit</a:t>
            </a:r>
            <a:r>
              <a:rPr lang="en-IN" dirty="0"/>
              <a:t> view..</a:t>
            </a:r>
          </a:p>
        </p:txBody>
      </p:sp>
      <p:sp>
        <p:nvSpPr>
          <p:cNvPr id="3" name="Content Placeholder 2">
            <a:extLst>
              <a:ext uri="{FF2B5EF4-FFF2-40B4-BE49-F238E27FC236}">
                <a16:creationId xmlns:a16="http://schemas.microsoft.com/office/drawing/2014/main" id="{9B651BE3-F81E-4A48-B847-7E28796A6BF6}"/>
              </a:ext>
            </a:extLst>
          </p:cNvPr>
          <p:cNvSpPr>
            <a:spLocks noGrp="1"/>
          </p:cNvSpPr>
          <p:nvPr>
            <p:ph idx="1"/>
          </p:nvPr>
        </p:nvSpPr>
        <p:spPr/>
        <p:txBody>
          <a:bodyPr>
            <a:noAutofit/>
          </a:bodyPr>
          <a:lstStyle/>
          <a:p>
            <a:r>
              <a:rPr lang="en-IN" b="1" dirty="0"/>
              <a:t>This application will completely track the common user’s travel by supporting with many mode of transports like bus, train etc..</a:t>
            </a:r>
            <a:endParaRPr lang="en-IN" b="1" dirty="0">
              <a:solidFill>
                <a:srgbClr val="FF0000"/>
              </a:solidFill>
            </a:endParaRPr>
          </a:p>
          <a:p>
            <a:r>
              <a:rPr lang="en-IN" b="1" dirty="0">
                <a:solidFill>
                  <a:srgbClr val="FF0000"/>
                </a:solidFill>
              </a:rPr>
              <a:t>Transit</a:t>
            </a:r>
            <a:r>
              <a:rPr lang="en-IN" b="1" dirty="0"/>
              <a:t> starts like a normal booking application that are available in google play services but this application will suggest you the mode of transport which is minimum in cost and fast moving transportation by getting the location of  you are in and the location you want to go </a:t>
            </a:r>
          </a:p>
        </p:txBody>
      </p:sp>
    </p:spTree>
    <p:extLst>
      <p:ext uri="{BB962C8B-B14F-4D97-AF65-F5344CB8AC3E}">
        <p14:creationId xmlns:p14="http://schemas.microsoft.com/office/powerpoint/2010/main" val="244715156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F92B1-C3D7-4492-AC1B-C5F086303A73}"/>
              </a:ext>
            </a:extLst>
          </p:cNvPr>
          <p:cNvPicPr>
            <a:picLocks noChangeAspect="1"/>
          </p:cNvPicPr>
          <p:nvPr/>
        </p:nvPicPr>
        <p:blipFill>
          <a:blip r:embed="rId2"/>
          <a:stretch>
            <a:fillRect/>
          </a:stretch>
        </p:blipFill>
        <p:spPr>
          <a:xfrm>
            <a:off x="1067909" y="0"/>
            <a:ext cx="10287000" cy="6858000"/>
          </a:xfrm>
          <a:prstGeom prst="rect">
            <a:avLst/>
          </a:prstGeom>
        </p:spPr>
      </p:pic>
      <p:sp>
        <p:nvSpPr>
          <p:cNvPr id="2" name="Title 1">
            <a:extLst>
              <a:ext uri="{FF2B5EF4-FFF2-40B4-BE49-F238E27FC236}">
                <a16:creationId xmlns:a16="http://schemas.microsoft.com/office/drawing/2014/main" id="{F9E10038-407F-438E-BE40-9A063A4FF257}"/>
              </a:ext>
            </a:extLst>
          </p:cNvPr>
          <p:cNvSpPr>
            <a:spLocks noGrp="1"/>
          </p:cNvSpPr>
          <p:nvPr>
            <p:ph type="title"/>
          </p:nvPr>
        </p:nvSpPr>
        <p:spPr/>
        <p:txBody>
          <a:bodyPr/>
          <a:lstStyle/>
          <a:p>
            <a:r>
              <a:rPr lang="en-IN" dirty="0">
                <a:solidFill>
                  <a:srgbClr val="FF0000"/>
                </a:solidFill>
              </a:rPr>
              <a:t>Transit</a:t>
            </a:r>
            <a:r>
              <a:rPr lang="en-IN" dirty="0"/>
              <a:t> has …</a:t>
            </a:r>
          </a:p>
        </p:txBody>
      </p:sp>
      <p:sp>
        <p:nvSpPr>
          <p:cNvPr id="3" name="Content Placeholder 2">
            <a:extLst>
              <a:ext uri="{FF2B5EF4-FFF2-40B4-BE49-F238E27FC236}">
                <a16:creationId xmlns:a16="http://schemas.microsoft.com/office/drawing/2014/main" id="{ACF6F9BC-1E2B-48B2-B729-B512B0B8A422}"/>
              </a:ext>
            </a:extLst>
          </p:cNvPr>
          <p:cNvSpPr>
            <a:spLocks noGrp="1"/>
          </p:cNvSpPr>
          <p:nvPr>
            <p:ph idx="1"/>
          </p:nvPr>
        </p:nvSpPr>
        <p:spPr/>
        <p:txBody>
          <a:bodyPr>
            <a:normAutofit/>
          </a:bodyPr>
          <a:lstStyle/>
          <a:p>
            <a:r>
              <a:rPr lang="en-IN" sz="2800" dirty="0"/>
              <a:t>The Transit will keep tracking you so that the application will  give you the alert notification when the bus is near the stop  when the user is not near the stop </a:t>
            </a:r>
          </a:p>
          <a:p>
            <a:r>
              <a:rPr lang="en-IN" sz="2800" dirty="0"/>
              <a:t>The application Transit will match the co-ordinated of the bus and the user and verify that user are boarded into  the bus  </a:t>
            </a:r>
          </a:p>
        </p:txBody>
      </p:sp>
    </p:spTree>
    <p:extLst>
      <p:ext uri="{BB962C8B-B14F-4D97-AF65-F5344CB8AC3E}">
        <p14:creationId xmlns:p14="http://schemas.microsoft.com/office/powerpoint/2010/main" val="229996451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CD242-0A66-4B0B-983B-86FADEA872A6}"/>
              </a:ext>
            </a:extLst>
          </p:cNvPr>
          <p:cNvPicPr>
            <a:picLocks noChangeAspect="1"/>
          </p:cNvPicPr>
          <p:nvPr/>
        </p:nvPicPr>
        <p:blipFill>
          <a:blip r:embed="rId2"/>
          <a:stretch>
            <a:fillRect/>
          </a:stretch>
        </p:blipFill>
        <p:spPr>
          <a:xfrm>
            <a:off x="861135" y="0"/>
            <a:ext cx="10395750" cy="6858000"/>
          </a:xfrm>
          <a:prstGeom prst="rect">
            <a:avLst/>
          </a:prstGeom>
        </p:spPr>
      </p:pic>
      <p:sp>
        <p:nvSpPr>
          <p:cNvPr id="2" name="Title 1">
            <a:extLst>
              <a:ext uri="{FF2B5EF4-FFF2-40B4-BE49-F238E27FC236}">
                <a16:creationId xmlns:a16="http://schemas.microsoft.com/office/drawing/2014/main" id="{DD841315-932C-48DB-B4CB-D3E49404A11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DEEED86-D0FB-4C17-B3D6-2C876D344064}"/>
              </a:ext>
            </a:extLst>
          </p:cNvPr>
          <p:cNvSpPr>
            <a:spLocks noGrp="1"/>
          </p:cNvSpPr>
          <p:nvPr>
            <p:ph idx="1"/>
          </p:nvPr>
        </p:nvSpPr>
        <p:spPr/>
        <p:txBody>
          <a:bodyPr/>
          <a:lstStyle/>
          <a:p>
            <a:r>
              <a:rPr lang="en-IN" b="1" dirty="0"/>
              <a:t>The traveling location of the user can be viewed with this application </a:t>
            </a:r>
          </a:p>
          <a:p>
            <a:r>
              <a:rPr lang="en-IN" b="1" dirty="0"/>
              <a:t>The linked account can track the live location  user account </a:t>
            </a:r>
          </a:p>
          <a:p>
            <a:r>
              <a:rPr lang="en-IN" b="1" dirty="0"/>
              <a:t>Until the user step down from the bus the Transit fellows them</a:t>
            </a:r>
          </a:p>
        </p:txBody>
      </p:sp>
    </p:spTree>
    <p:extLst>
      <p:ext uri="{BB962C8B-B14F-4D97-AF65-F5344CB8AC3E}">
        <p14:creationId xmlns:p14="http://schemas.microsoft.com/office/powerpoint/2010/main" val="42474251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3B7B-5E37-480B-A565-75319A200576}"/>
              </a:ext>
            </a:extLst>
          </p:cNvPr>
          <p:cNvSpPr>
            <a:spLocks noGrp="1"/>
          </p:cNvSpPr>
          <p:nvPr>
            <p:ph type="title"/>
          </p:nvPr>
        </p:nvSpPr>
        <p:spPr/>
        <p:txBody>
          <a:bodyPr/>
          <a:lstStyle/>
          <a:p>
            <a:r>
              <a:rPr lang="en-IN" dirty="0">
                <a:solidFill>
                  <a:srgbClr val="FF0000"/>
                </a:solidFill>
              </a:rPr>
              <a:t>c</a:t>
            </a:r>
            <a:r>
              <a:rPr lang="en-IN" dirty="0"/>
              <a:t>onclusion</a:t>
            </a:r>
          </a:p>
        </p:txBody>
      </p:sp>
      <p:sp>
        <p:nvSpPr>
          <p:cNvPr id="3" name="Content Placeholder 2">
            <a:extLst>
              <a:ext uri="{FF2B5EF4-FFF2-40B4-BE49-F238E27FC236}">
                <a16:creationId xmlns:a16="http://schemas.microsoft.com/office/drawing/2014/main" id="{5FA73756-8314-474D-A37E-D48BF6E30EAC}"/>
              </a:ext>
            </a:extLst>
          </p:cNvPr>
          <p:cNvSpPr>
            <a:spLocks noGrp="1"/>
          </p:cNvSpPr>
          <p:nvPr>
            <p:ph idx="1"/>
          </p:nvPr>
        </p:nvSpPr>
        <p:spPr/>
        <p:txBody>
          <a:bodyPr>
            <a:normAutofit lnSpcReduction="10000"/>
          </a:bodyPr>
          <a:lstStyle/>
          <a:p>
            <a:r>
              <a:rPr lang="en-IN" dirty="0"/>
              <a:t>Using multiple application for traveling and application cannot help user in exception time can be completely overcome…</a:t>
            </a:r>
          </a:p>
          <a:p>
            <a:r>
              <a:rPr lang="en-IN" dirty="0">
                <a:solidFill>
                  <a:srgbClr val="FF0000"/>
                </a:solidFill>
              </a:rPr>
              <a:t>Transit </a:t>
            </a:r>
            <a:r>
              <a:rPr lang="en-IN" dirty="0"/>
              <a:t>will set a new way of application and user communication …</a:t>
            </a:r>
          </a:p>
          <a:p>
            <a:r>
              <a:rPr lang="en-IN" dirty="0"/>
              <a:t>Development of optimisation and efficiency  are in progress   </a:t>
            </a:r>
          </a:p>
          <a:p>
            <a:endParaRPr lang="en-IN" dirty="0"/>
          </a:p>
          <a:p>
            <a:pPr marL="0" indent="0">
              <a:buNone/>
            </a:pPr>
            <a:r>
              <a:rPr lang="en-IN" dirty="0"/>
              <a:t>				</a:t>
            </a:r>
            <a:r>
              <a:rPr lang="en-IN" b="1" dirty="0">
                <a:solidFill>
                  <a:srgbClr val="FF0000"/>
                </a:solidFill>
              </a:rPr>
              <a:t>T</a:t>
            </a:r>
            <a:r>
              <a:rPr lang="en-IN" b="1" dirty="0"/>
              <a:t>hank </a:t>
            </a:r>
            <a:r>
              <a:rPr lang="en-IN" b="1" dirty="0">
                <a:solidFill>
                  <a:srgbClr val="FF0000"/>
                </a:solidFill>
              </a:rPr>
              <a:t>Y</a:t>
            </a:r>
            <a:r>
              <a:rPr lang="en-IN" b="1" dirty="0"/>
              <a:t>ou </a:t>
            </a:r>
          </a:p>
          <a:p>
            <a:pPr marL="0" indent="0">
              <a:buNone/>
            </a:pPr>
            <a:r>
              <a:rPr lang="en-IN" b="1" dirty="0"/>
              <a:t>					</a:t>
            </a:r>
            <a:r>
              <a:rPr lang="en-IN" b="1" dirty="0">
                <a:solidFill>
                  <a:srgbClr val="FF0000"/>
                </a:solidFill>
              </a:rPr>
              <a:t>T</a:t>
            </a:r>
            <a:r>
              <a:rPr lang="en-IN" b="1" dirty="0"/>
              <a:t>erm </a:t>
            </a:r>
            <a:r>
              <a:rPr lang="en-IN" b="1" dirty="0">
                <a:solidFill>
                  <a:srgbClr val="FF0000"/>
                </a:solidFill>
              </a:rPr>
              <a:t>B</a:t>
            </a:r>
            <a:r>
              <a:rPr lang="en-IN" b="1" dirty="0"/>
              <a:t>ite N </a:t>
            </a:r>
            <a:r>
              <a:rPr lang="en-IN" b="1" dirty="0">
                <a:solidFill>
                  <a:srgbClr val="FF0000"/>
                </a:solidFill>
              </a:rPr>
              <a:t>B</a:t>
            </a:r>
            <a:r>
              <a:rPr lang="en-IN" b="1" dirty="0"/>
              <a:t>yte </a:t>
            </a:r>
          </a:p>
        </p:txBody>
      </p:sp>
    </p:spTree>
    <p:extLst>
      <p:ext uri="{BB962C8B-B14F-4D97-AF65-F5344CB8AC3E}">
        <p14:creationId xmlns:p14="http://schemas.microsoft.com/office/powerpoint/2010/main" val="2838960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843</TotalTime>
  <Words>235</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Tw Cen MT</vt:lpstr>
      <vt:lpstr>Circuit</vt:lpstr>
      <vt:lpstr>          Transit application</vt:lpstr>
      <vt:lpstr>    Introduction with problem statement</vt:lpstr>
      <vt:lpstr>Tools used in                  </vt:lpstr>
      <vt:lpstr>Transit view..</vt:lpstr>
      <vt:lpstr>Transit has …</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 application</dc:title>
  <dc:creator>Ashwin Kumar</dc:creator>
  <cp:lastModifiedBy>Ashwin Kumar</cp:lastModifiedBy>
  <cp:revision>26</cp:revision>
  <dcterms:created xsi:type="dcterms:W3CDTF">2018-10-12T13:29:55Z</dcterms:created>
  <dcterms:modified xsi:type="dcterms:W3CDTF">2018-10-13T09:23:37Z</dcterms:modified>
</cp:coreProperties>
</file>